
<file path=[Content_Types].xml><?xml version="1.0" encoding="utf-8"?>
<Types xmlns="http://schemas.openxmlformats.org/package/2006/content-types">
  <Default Extension="jpeg" ContentType="image/jpeg"/>
  <Default Extension="PhpPresentationReaderPpt2007BkgBJMiIM" ContentType="application/octet-stream"/>
  <Default Extension="PhpPresentationReaderPpt2007BkgcPalcM" ContentType="application/octet-stream"/>
  <Default Extension="PhpPresentationReaderPpt2007BkgCpgoOM" ContentType="application/octet-stream"/>
  <Default Extension="PhpPresentationReaderPpt2007BkgDcLfBM" ContentType="application/octet-stream"/>
  <Default Extension="PhpPresentationReaderPpt2007BkgeMbaaM" ContentType="application/octet-stream"/>
  <Default Extension="PhpPresentationReaderPpt2007BkggaHBLM" ContentType="application/octet-stream"/>
  <Default Extension="PhpPresentationReaderPpt2007BkgGPgoMM" ContentType="application/octet-stream"/>
  <Default Extension="PhpPresentationReaderPpt2007BkghmfEHM" ContentType="application/octet-stream"/>
  <Default Extension="PhpPresentationReaderPpt2007BkgioMceM" ContentType="application/octet-stream"/>
  <Default Extension="PhpPresentationReaderPpt2007BkgLigeFM" ContentType="application/octet-stream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9" r:id="rId9"/>
    <p:sldId id="271" r:id="rId10"/>
    <p:sldId id="262" r:id="rId11"/>
    <p:sldId id="264" r:id="rId12"/>
    <p:sldId id="265" r:id="rId13"/>
    <p:sldId id="267" r:id="rId14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4660"/>
  </p:normalViewPr>
  <p:slideViewPr>
    <p:cSldViewPr>
      <p:cViewPr>
        <p:scale>
          <a:sx n="75" d="100"/>
          <a:sy n="75" d="100"/>
        </p:scale>
        <p:origin x="2430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hpPresentationReaderPpt2007BkgDcLfBM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hpPresentationReaderPpt2007BkgioMceM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hpPresentationReaderPpt2007BkgBJMiIM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hpPresentationReaderPpt2007BkgGPgoMM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hpPresentationReaderPpt2007BkgLigeFM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hpPresentationReaderPpt2007BkghmfEHM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hpPresentationReaderPpt2007BkgBJMiIM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hpPresentationReaderPpt2007BkggaHBLM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hpPresentationReaderPpt2007BkgGPgoMM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hpPresentationReaderPpt2007BkgCpgoOM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hpPresentationReaderPpt2007BkgeMbaaM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hpPresentationReaderPpt2007BkgcPalcM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1_1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436867339" r:id="rId1"/>
    <p:sldLayoutId id="2436867340" r:id="rId2"/>
    <p:sldLayoutId id="2436867341" r:id="rId3"/>
    <p:sldLayoutId id="2436867342" r:id="rId4"/>
    <p:sldLayoutId id="2436867343" r:id="rId5"/>
    <p:sldLayoutId id="2436867344" r:id="rId6"/>
    <p:sldLayoutId id="2436867345" r:id="rId7"/>
    <p:sldLayoutId id="2436867346" r:id="rId8"/>
    <p:sldLayoutId id="2436867347" r:id="rId9"/>
    <p:sldLayoutId id="2436867348" r:id="rId10"/>
    <p:sldLayoutId id="2436867349" r:id="rId11"/>
    <p:sldLayoutId id="2436867350" r:id="rId12"/>
  </p:sldLayoutIdLst>
  <p:txStyles>
    <p:title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titleStyle>
    <p:body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bodyStyle>
    <p:other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543050"/>
          <a:ext cx="8229600" cy="3257550"/>
          <a:chOff x="914400" y="1543050"/>
          <a:chExt cx="8229600" cy="3257550"/>
        </a:xfrm>
      </p:grpSpPr>
      <p:sp>
        <p:nvSpPr>
          <p:cNvPr id="2" name="TextBox 1"/>
          <p:cNvSpPr txBox="1"/>
          <p:nvPr/>
        </p:nvSpPr>
        <p:spPr>
          <a:xfrm>
            <a:off x="1828800" y="1276350"/>
            <a:ext cx="5486400" cy="1938992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Adaptive Security Framework for Fintech Platforms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257550"/>
            <a:ext cx="7315200" cy="40011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Digital Security Project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0921AB-57DC-205B-E62A-92B72D7E360B}"/>
              </a:ext>
            </a:extLst>
          </p:cNvPr>
          <p:cNvSpPr txBox="1"/>
          <p:nvPr/>
        </p:nvSpPr>
        <p:spPr>
          <a:xfrm>
            <a:off x="-5029200" y="1123950"/>
            <a:ext cx="5486400" cy="70788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7D32BD-6A99-1D17-053F-99488339306C}"/>
              </a:ext>
            </a:extLst>
          </p:cNvPr>
          <p:cNvSpPr txBox="1"/>
          <p:nvPr/>
        </p:nvSpPr>
        <p:spPr>
          <a:xfrm>
            <a:off x="9144000" y="2303443"/>
            <a:ext cx="7315200" cy="2308324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presentation discusses the design and implementation of an adaptive security framework tailored for modern fintech platforms, addressing the evolving threats in the digital financial services landscape.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Potential Risks of Implementation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00225"/>
            <a:ext cx="3581400" cy="25545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Cryptographic weaknesses due to reliance on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MD5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
Email delivery failures affecting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2FA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
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JWT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key management errors leading to unauthorized access.</a:t>
            </a:r>
          </a:p>
        </p:txBody>
      </p:sp>
      <p:pic>
        <p:nvPicPr>
          <p:cNvPr id="1026" name="Picture 2" descr="Cybersecurity Risk Assessments: Step-by-Step Guide">
            <a:extLst>
              <a:ext uri="{FF2B5EF4-FFF2-40B4-BE49-F238E27FC236}">
                <a16:creationId xmlns:a16="http://schemas.microsoft.com/office/drawing/2014/main" id="{0E945692-1D1E-2FB1-96C2-4BAC8305F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0000"/>
          <a:stretch/>
        </p:blipFill>
        <p:spPr bwMode="auto">
          <a:xfrm>
            <a:off x="4724400" y="1800225"/>
            <a:ext cx="2809999" cy="2554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3B2F87-2E6A-CEB1-18D8-3838DA92522E}"/>
              </a:ext>
            </a:extLst>
          </p:cNvPr>
          <p:cNvSpPr txBox="1"/>
          <p:nvPr/>
        </p:nvSpPr>
        <p:spPr>
          <a:xfrm>
            <a:off x="9829800" y="102870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Secure Data 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48D98-1787-2F87-293C-55455082D5CE}"/>
              </a:ext>
            </a:extLst>
          </p:cNvPr>
          <p:cNvSpPr txBox="1"/>
          <p:nvPr/>
        </p:nvSpPr>
        <p:spPr>
          <a:xfrm>
            <a:off x="-7772400" y="1800225"/>
            <a:ext cx="7467600" cy="224676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API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requests are executed within database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transactions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parameterized queries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mitigate the risk of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SQL injections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use of transactions ensure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rollback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capability in case of an attack.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Parameterized queries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 that no raw data is being inserted in the main content of a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query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F55C0-8B59-5C08-919F-2FE73B2E5E77}"/>
              </a:ext>
            </a:extLst>
          </p:cNvPr>
          <p:cNvSpPr txBox="1"/>
          <p:nvPr/>
        </p:nvSpPr>
        <p:spPr>
          <a:xfrm>
            <a:off x="914400" y="5543550"/>
            <a:ext cx="7391400" cy="25545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Future work includes transitioning to stronger hashing algorithms.
Plans for integrating behavioral biometrics and advanced anomaly detection.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rotation system for the private keys of the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JWT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session management.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Management of security breaches caused by external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packages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9976BD-5B26-E8B7-AD3D-28FCDBCF02F6}"/>
              </a:ext>
            </a:extLst>
          </p:cNvPr>
          <p:cNvSpPr txBox="1"/>
          <p:nvPr/>
        </p:nvSpPr>
        <p:spPr>
          <a:xfrm>
            <a:off x="-5867400" y="102870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Future Work for Mitigation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Future Work for Mitigation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00225"/>
            <a:ext cx="7391400" cy="25545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Future work includes transitioning to stronger hashing algorithms.
Plans for integrating behavioral biometrics and advanced anomaly detection.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rotation system for the private keys of the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JWT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session management.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Management of security breaches caused by external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packages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4A2C0-44FC-533D-43EA-EAC4E6F742F6}"/>
              </a:ext>
            </a:extLst>
          </p:cNvPr>
          <p:cNvSpPr txBox="1"/>
          <p:nvPr/>
        </p:nvSpPr>
        <p:spPr>
          <a:xfrm>
            <a:off x="9677400" y="100965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Potential Risks of Implementation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8BD8B4-F8E8-F224-03A7-38D4B83A21EB}"/>
              </a:ext>
            </a:extLst>
          </p:cNvPr>
          <p:cNvSpPr txBox="1"/>
          <p:nvPr/>
        </p:nvSpPr>
        <p:spPr>
          <a:xfrm>
            <a:off x="-3657600" y="1800225"/>
            <a:ext cx="3581400" cy="25545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Cryptographic weaknesses due to reliance on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MD5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
Email delivery failures affecting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2FA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
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JWT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key management errors leading to unauthorized access.</a:t>
            </a:r>
          </a:p>
        </p:txBody>
      </p:sp>
      <p:pic>
        <p:nvPicPr>
          <p:cNvPr id="6" name="Picture 2" descr="Cybersecurity Risk Assessments: Step-by-Step Guide">
            <a:extLst>
              <a:ext uri="{FF2B5EF4-FFF2-40B4-BE49-F238E27FC236}">
                <a16:creationId xmlns:a16="http://schemas.microsoft.com/office/drawing/2014/main" id="{9C401FBF-23A4-5EDE-D199-9CC726293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0000"/>
          <a:stretch/>
        </p:blipFill>
        <p:spPr bwMode="auto">
          <a:xfrm>
            <a:off x="9409209" y="3366821"/>
            <a:ext cx="536382" cy="487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2F06D7-7806-C6DC-A109-E76AA2EB24E3}"/>
              </a:ext>
            </a:extLst>
          </p:cNvPr>
          <p:cNvSpPr txBox="1"/>
          <p:nvPr/>
        </p:nvSpPr>
        <p:spPr>
          <a:xfrm>
            <a:off x="4171950" y="-6503194"/>
            <a:ext cx="400050" cy="624786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48651-B349-29A2-7900-578FD965641F}"/>
              </a:ext>
            </a:extLst>
          </p:cNvPr>
          <p:cNvSpPr txBox="1"/>
          <p:nvPr/>
        </p:nvSpPr>
        <p:spPr>
          <a:xfrm>
            <a:off x="3962400" y="5619750"/>
            <a:ext cx="895350" cy="2180904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work presents a comprehensive adaptive security framework aimed at enhancing the security landscape for fintech platforms, ensuring user trust and regulatory compliance.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4200525"/>
          <a:chOff x="914400" y="1028700"/>
          <a:chExt cx="8229600" cy="4200525"/>
        </a:xfrm>
      </p:grpSpPr>
      <p:sp>
        <p:nvSpPr>
          <p:cNvPr id="2" name="TextBox 1"/>
          <p:cNvSpPr txBox="1"/>
          <p:nvPr/>
        </p:nvSpPr>
        <p:spPr>
          <a:xfrm>
            <a:off x="1828800" y="1028700"/>
            <a:ext cx="5486400" cy="70788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00225"/>
            <a:ext cx="7315200" cy="2308324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work presents a comprehensive adaptive security framework aimed at enhancing the security landscape for fintech platforms, ensuring user trust and regulatory compliance.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FB143-DB1A-1A23-28C5-2EBECD3BC039}"/>
              </a:ext>
            </a:extLst>
          </p:cNvPr>
          <p:cNvSpPr txBox="1"/>
          <p:nvPr/>
        </p:nvSpPr>
        <p:spPr>
          <a:xfrm>
            <a:off x="9829800" y="1121033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Future Work for Mitigation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DF529C-DEF5-481E-4E94-A319F88613E9}"/>
              </a:ext>
            </a:extLst>
          </p:cNvPr>
          <p:cNvSpPr txBox="1"/>
          <p:nvPr/>
        </p:nvSpPr>
        <p:spPr>
          <a:xfrm>
            <a:off x="-7848600" y="1800225"/>
            <a:ext cx="7391400" cy="25545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Future work includes transitioning to stronger hashing algorithms.
Plans for integrating behavioral biometrics and advanced anomaly detection.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rotation system for the private keys of the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JWT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session management.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Management of security breaches caused by external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packages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7C69C-588A-BD2B-C311-B227E4419923}"/>
              </a:ext>
            </a:extLst>
          </p:cNvPr>
          <p:cNvSpPr txBox="1"/>
          <p:nvPr/>
        </p:nvSpPr>
        <p:spPr>
          <a:xfrm>
            <a:off x="4267200" y="5238750"/>
            <a:ext cx="609600" cy="84023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8E3E6-39AF-397D-75A9-82CA4211F429}"/>
              </a:ext>
            </a:extLst>
          </p:cNvPr>
          <p:cNvSpPr txBox="1"/>
          <p:nvPr/>
        </p:nvSpPr>
        <p:spPr>
          <a:xfrm>
            <a:off x="4305300" y="-4424303"/>
            <a:ext cx="533400" cy="378565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 you have any 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828800" y="1028700"/>
          <a:ext cx="7315200" cy="3581400"/>
          <a:chOff x="1828800" y="1028700"/>
          <a:chExt cx="7315200" cy="3581400"/>
        </a:xfrm>
      </p:grpSpPr>
      <p:sp>
        <p:nvSpPr>
          <p:cNvPr id="2" name="TextBox 1"/>
          <p:cNvSpPr txBox="1"/>
          <p:nvPr/>
        </p:nvSpPr>
        <p:spPr>
          <a:xfrm>
            <a:off x="1828800" y="1028700"/>
            <a:ext cx="5486400" cy="1015663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2057400"/>
            <a:ext cx="5486400" cy="40011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 you have any 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52656-AB87-5DD2-BA10-69B964CF5742}"/>
              </a:ext>
            </a:extLst>
          </p:cNvPr>
          <p:cNvSpPr txBox="1"/>
          <p:nvPr/>
        </p:nvSpPr>
        <p:spPr>
          <a:xfrm>
            <a:off x="1676400" y="-1162050"/>
            <a:ext cx="5486400" cy="70788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B8238-C9F4-EB7E-E871-934E11B46124}"/>
              </a:ext>
            </a:extLst>
          </p:cNvPr>
          <p:cNvSpPr txBox="1"/>
          <p:nvPr/>
        </p:nvSpPr>
        <p:spPr>
          <a:xfrm>
            <a:off x="1143000" y="5543550"/>
            <a:ext cx="7315200" cy="2308324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work presents a comprehensive adaptive security framework aimed at enhancing the security landscape for fintech platforms, ensuring user trust and regulatory compliance.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4676775"/>
          <a:chOff x="914400" y="1028700"/>
          <a:chExt cx="8229600" cy="4676775"/>
        </a:xfrm>
      </p:grpSpPr>
      <p:sp>
        <p:nvSpPr>
          <p:cNvPr id="2" name="TextBox 1"/>
          <p:cNvSpPr txBox="1"/>
          <p:nvPr/>
        </p:nvSpPr>
        <p:spPr>
          <a:xfrm>
            <a:off x="1828800" y="1028700"/>
            <a:ext cx="5486400" cy="70788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00225"/>
            <a:ext cx="7315200" cy="2308324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presentation discusses the design and implementation of an adaptive security framework tailored for modern fintech platforms, addressing the evolving threats in the digital financial services landscape.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A2FFA-B3B5-23BF-251E-29037C8B15FF}"/>
              </a:ext>
            </a:extLst>
          </p:cNvPr>
          <p:cNvSpPr txBox="1"/>
          <p:nvPr/>
        </p:nvSpPr>
        <p:spPr>
          <a:xfrm>
            <a:off x="942109" y="5143500"/>
            <a:ext cx="7315200" cy="40011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Digital Security Project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EDA40-C9B6-A497-9EC4-97AEE6BB3E54}"/>
              </a:ext>
            </a:extLst>
          </p:cNvPr>
          <p:cNvSpPr txBox="1"/>
          <p:nvPr/>
        </p:nvSpPr>
        <p:spPr>
          <a:xfrm>
            <a:off x="1828800" y="-2390913"/>
            <a:ext cx="5486400" cy="1938992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Adaptive Security Framework for Fintech Platforms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EB535-3B4C-AC1B-E397-AB164B13E6D6}"/>
              </a:ext>
            </a:extLst>
          </p:cNvPr>
          <p:cNvSpPr txBox="1"/>
          <p:nvPr/>
        </p:nvSpPr>
        <p:spPr>
          <a:xfrm>
            <a:off x="942109" y="5924550"/>
            <a:ext cx="4343400" cy="28623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Fintech platforms integrate financial services with digital technology.
They face threats like credential theft, SQL injection, and session hijacking.
Traditional security models are inadequate, necessitating adaptive frameworks.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DE3C3F-12C9-1FBC-4755-312CE399B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3257550"/>
            <a:ext cx="576322" cy="5763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A5AD62-0F0E-8089-C5C1-C6EF4C58E532}"/>
              </a:ext>
            </a:extLst>
          </p:cNvPr>
          <p:cNvSpPr txBox="1"/>
          <p:nvPr/>
        </p:nvSpPr>
        <p:spPr>
          <a:xfrm>
            <a:off x="-7162800" y="1121033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Overview of Fintech Platform Security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Overview of Fintech Platform Security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733550"/>
            <a:ext cx="4343400" cy="28623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Fintech platforms integrate financial services with digital technology.
They face threats like credential theft, SQL injection, and session hijacking.
Traditional security models are inadequate, necessitating adaptive frameworks.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DF8D5D9-CC74-8B70-A2FA-FE56E3BD8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733550"/>
            <a:ext cx="2862322" cy="28623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AEE128-D867-930C-C54E-C5AEC706C8A4}"/>
              </a:ext>
            </a:extLst>
          </p:cNvPr>
          <p:cNvSpPr txBox="1"/>
          <p:nvPr/>
        </p:nvSpPr>
        <p:spPr>
          <a:xfrm>
            <a:off x="-7772400" y="1733550"/>
            <a:ext cx="7315200" cy="2308324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presentation discusses the design and implementation of an adaptive security framework tailored for modern fintech platforms, addressing the evolving threats in the digital financial services landscape.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B19BA-42E0-6F00-E021-F3F63F86D555}"/>
              </a:ext>
            </a:extLst>
          </p:cNvPr>
          <p:cNvSpPr txBox="1"/>
          <p:nvPr/>
        </p:nvSpPr>
        <p:spPr>
          <a:xfrm>
            <a:off x="8763000" y="875784"/>
            <a:ext cx="5486400" cy="70788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2944AC-4FF6-12D2-5460-B874E37C6521}"/>
              </a:ext>
            </a:extLst>
          </p:cNvPr>
          <p:cNvSpPr txBox="1"/>
          <p:nvPr/>
        </p:nvSpPr>
        <p:spPr>
          <a:xfrm>
            <a:off x="-4419600" y="102870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Context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C6899D-E7DC-6E74-77D6-C497378C5AB4}"/>
              </a:ext>
            </a:extLst>
          </p:cNvPr>
          <p:cNvSpPr txBox="1"/>
          <p:nvPr/>
        </p:nvSpPr>
        <p:spPr>
          <a:xfrm>
            <a:off x="914400" y="5467350"/>
            <a:ext cx="7315200" cy="193899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project addresses the urgent need for security in fintech platforms.
Consequences of breaches include financial fraud and regulatory penalties.
Existing security implementations often lag behind technological advancements.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Context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00225"/>
            <a:ext cx="7315200" cy="193899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project addresses the urgent need for security in fintech platforms.
Consequences of breaches include financial fraud and regulatory penalties.
Existing security implementations often lag behind technological advancements.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E1E9BAC-0E68-1AF2-D055-F7211CEE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2952750"/>
            <a:ext cx="1033522" cy="1033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6BF5DC-18DF-7B61-DE40-C6A5CCA69373}"/>
              </a:ext>
            </a:extLst>
          </p:cNvPr>
          <p:cNvSpPr txBox="1"/>
          <p:nvPr/>
        </p:nvSpPr>
        <p:spPr>
          <a:xfrm>
            <a:off x="9525000" y="102870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Overview of Fintech Platform Security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F6E60-EA3A-5D84-4A42-C41B0BEB566D}"/>
              </a:ext>
            </a:extLst>
          </p:cNvPr>
          <p:cNvSpPr txBox="1"/>
          <p:nvPr/>
        </p:nvSpPr>
        <p:spPr>
          <a:xfrm>
            <a:off x="-5105400" y="1800225"/>
            <a:ext cx="4343400" cy="28623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Fintech platforms integrate financial services with digital technology.
They face threats like credential theft, SQL injection, and session hijacking.
Traditional security models are inadequate, necessitating adaptive frameworks.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D7333-89EA-774F-C71D-07131BB43AA9}"/>
              </a:ext>
            </a:extLst>
          </p:cNvPr>
          <p:cNvSpPr txBox="1"/>
          <p:nvPr/>
        </p:nvSpPr>
        <p:spPr>
          <a:xfrm>
            <a:off x="-6591300" y="102870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Objectives of the Framework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32BFE-63A7-19FB-8C12-3E455C08D0FA}"/>
              </a:ext>
            </a:extLst>
          </p:cNvPr>
          <p:cNvSpPr txBox="1"/>
          <p:nvPr/>
        </p:nvSpPr>
        <p:spPr>
          <a:xfrm>
            <a:off x="914400" y="5467350"/>
            <a:ext cx="3886200" cy="25545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 secure session management using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JWT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
Prevent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SQL injection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through prepared statements.
Incorporate email-based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2FA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Password hashing.</a:t>
            </a:r>
            <a:endParaRPr lang="en-US" sz="2000" u="none" strike="noStrike" cap="none" spc="0" dirty="0">
              <a:solidFill>
                <a:srgbClr val="FFFFFF">
                  <a:alpha val="100000"/>
                </a:srgb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2" descr="Security Images – Browse 10,511,172 Stock Photos, Vectors, and Video |  Adobe Stock">
            <a:extLst>
              <a:ext uri="{FF2B5EF4-FFF2-40B4-BE49-F238E27FC236}">
                <a16:creationId xmlns:a16="http://schemas.microsoft.com/office/drawing/2014/main" id="{1F70F7BD-EFA8-53B6-CD91-4BF027A11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6" r="-1"/>
          <a:stretch/>
        </p:blipFill>
        <p:spPr bwMode="auto">
          <a:xfrm>
            <a:off x="6400800" y="5608380"/>
            <a:ext cx="1026795" cy="942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2714625"/>
          <a:chOff x="914400" y="1028700"/>
          <a:chExt cx="8229600" cy="2714625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Objectives of the Framework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00225"/>
            <a:ext cx="3886200" cy="25545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 secure session management using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JWT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
Prevent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SQL injection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through prepared statements.
Incorporate email-based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2FA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Password hashing.</a:t>
            </a:r>
            <a:endParaRPr lang="en-US" sz="2000" u="none" strike="noStrike" cap="none" spc="0" dirty="0">
              <a:solidFill>
                <a:srgbClr val="FFFFFF">
                  <a:alpha val="100000"/>
                </a:srgb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50" name="Picture 2" descr="Security Images – Browse 10,511,172 Stock Photos, Vectors, and Video |  Adobe Stock">
            <a:extLst>
              <a:ext uri="{FF2B5EF4-FFF2-40B4-BE49-F238E27FC236}">
                <a16:creationId xmlns:a16="http://schemas.microsoft.com/office/drawing/2014/main" id="{95549423-1C0F-2A0A-F653-1FBE1A38B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6" r="-1"/>
          <a:stretch/>
        </p:blipFill>
        <p:spPr bwMode="auto">
          <a:xfrm>
            <a:off x="5049089" y="1800225"/>
            <a:ext cx="2914438" cy="2676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C53FB9-5E9D-BD48-C2D5-0D860302E20A}"/>
              </a:ext>
            </a:extLst>
          </p:cNvPr>
          <p:cNvSpPr txBox="1"/>
          <p:nvPr/>
        </p:nvSpPr>
        <p:spPr>
          <a:xfrm>
            <a:off x="10287000" y="102870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BD25E-E1EE-6877-5E55-4D67A337B506}"/>
              </a:ext>
            </a:extLst>
          </p:cNvPr>
          <p:cNvSpPr txBox="1"/>
          <p:nvPr/>
        </p:nvSpPr>
        <p:spPr>
          <a:xfrm>
            <a:off x="-7696200" y="1962150"/>
            <a:ext cx="7315200" cy="193899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project addresses the urgent need for security in fintech platforms.
Consequences of breaches include financial fraud and regulatory penalties.
Existing security implementations often lag behind technological advancements.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B6691-7340-E1E9-540A-4C73A1753D51}"/>
              </a:ext>
            </a:extLst>
          </p:cNvPr>
          <p:cNvSpPr txBox="1"/>
          <p:nvPr/>
        </p:nvSpPr>
        <p:spPr>
          <a:xfrm>
            <a:off x="-4457700" y="102870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Password Hashing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ACB01-2167-FB4F-D158-C88FEDAF792B}"/>
              </a:ext>
            </a:extLst>
          </p:cNvPr>
          <p:cNvSpPr txBox="1"/>
          <p:nvPr/>
        </p:nvSpPr>
        <p:spPr>
          <a:xfrm>
            <a:off x="914400" y="5391150"/>
            <a:ext cx="7467600" cy="25545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Passwords are hashed with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MD5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Hashes are stored securely for each user in the database.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 need for any decryption which can lead to passwords being compromised, as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MD5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is a one-way hashing algorithm.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the login system, the password is being rehashed and compared to the database stored variant.</a:t>
            </a:r>
            <a:endParaRPr lang="en-US" sz="2000" u="none" strike="noStrike" cap="none" spc="0" dirty="0">
              <a:solidFill>
                <a:srgbClr val="FFFFFF">
                  <a:alpha val="100000"/>
                </a:srgb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5A5C33-C069-8D48-E69B-CF4B6C3801CD}"/>
              </a:ext>
            </a:extLst>
          </p:cNvPr>
          <p:cNvSpPr txBox="1"/>
          <p:nvPr/>
        </p:nvSpPr>
        <p:spPr>
          <a:xfrm>
            <a:off x="914400" y="102870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Password Hashing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4F9BD5-B912-993E-21C4-08E85D2F6AA3}"/>
              </a:ext>
            </a:extLst>
          </p:cNvPr>
          <p:cNvSpPr txBox="1"/>
          <p:nvPr/>
        </p:nvSpPr>
        <p:spPr>
          <a:xfrm>
            <a:off x="914400" y="1800225"/>
            <a:ext cx="7467600" cy="25545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Passwords are hashed with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MD5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Hashes are stored securely for each user in the database.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 need for any decryption which can lead to passwords being compromised, as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MD5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is a one-way hashing algorithm.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the login system, the password is being rehashed and compared to the database stored variant.</a:t>
            </a:r>
            <a:endParaRPr lang="en-US" sz="2000" u="none" strike="noStrike" cap="none" spc="0" dirty="0">
              <a:solidFill>
                <a:srgbClr val="FFFFFF">
                  <a:alpha val="100000"/>
                </a:srgb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E1CCF-9824-F054-5BF5-E4D198E0AF34}"/>
              </a:ext>
            </a:extLst>
          </p:cNvPr>
          <p:cNvSpPr txBox="1"/>
          <p:nvPr/>
        </p:nvSpPr>
        <p:spPr>
          <a:xfrm>
            <a:off x="-4267200" y="1800225"/>
            <a:ext cx="3886200" cy="25545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 secure session management using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JWT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
Prevent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SQL injection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through prepared statements.
Incorporate email-based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2FA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Password hashing.</a:t>
            </a:r>
            <a:endParaRPr lang="en-US" sz="2000" u="none" strike="noStrike" cap="none" spc="0" dirty="0">
              <a:solidFill>
                <a:srgbClr val="FFFFFF">
                  <a:alpha val="100000"/>
                </a:srgb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Picture 2" descr="Security Images – Browse 10,511,172 Stock Photos, Vectors, and Video |  Adobe Stock">
            <a:extLst>
              <a:ext uri="{FF2B5EF4-FFF2-40B4-BE49-F238E27FC236}">
                <a16:creationId xmlns:a16="http://schemas.microsoft.com/office/drawing/2014/main" id="{FD613238-A0F4-A9DB-898E-9F8913ABE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6" r="-1"/>
          <a:stretch/>
        </p:blipFill>
        <p:spPr bwMode="auto">
          <a:xfrm>
            <a:off x="6400800" y="5467350"/>
            <a:ext cx="840105" cy="771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92301-526B-8BD5-79DB-B69996554EF5}"/>
              </a:ext>
            </a:extLst>
          </p:cNvPr>
          <p:cNvSpPr txBox="1"/>
          <p:nvPr/>
        </p:nvSpPr>
        <p:spPr>
          <a:xfrm>
            <a:off x="10134600" y="102870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Objectives of the Framework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0DDF7C-465B-6EB9-7DF2-B62244ACECF1}"/>
              </a:ext>
            </a:extLst>
          </p:cNvPr>
          <p:cNvSpPr txBox="1"/>
          <p:nvPr/>
        </p:nvSpPr>
        <p:spPr>
          <a:xfrm>
            <a:off x="-4953000" y="102870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Email Code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75E056-DE3D-69E6-1247-0B7048E211CD}"/>
              </a:ext>
            </a:extLst>
          </p:cNvPr>
          <p:cNvSpPr txBox="1"/>
          <p:nvPr/>
        </p:nvSpPr>
        <p:spPr>
          <a:xfrm>
            <a:off x="914400" y="5467350"/>
            <a:ext cx="7467600" cy="25545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After a successful login attempt, the user is prompted to insert a validation code.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 the backend, a random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6-digit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code is generated with the </a:t>
            </a: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randomBytes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function.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 email is sent via the integration of </a:t>
            </a: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nodemailer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the recipient.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 the correct code is inserted, the user is prompted to the dashboard of the platform.</a:t>
            </a:r>
            <a:endParaRPr lang="en-US" sz="2000" u="none" strike="noStrike" cap="none" spc="0" dirty="0">
              <a:solidFill>
                <a:srgbClr val="FFFFFF">
                  <a:alpha val="100000"/>
                </a:srgb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553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324225"/>
          <a:chOff x="914400" y="1028700"/>
          <a:chExt cx="8229600" cy="3324225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Email Code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00225"/>
            <a:ext cx="7467600" cy="25545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After a successful login attempt, the user is prompted to insert a validation code.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 the backend, a random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6-digit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code is generated with the </a:t>
            </a: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randomBytes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function.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 email is sent via the integration of </a:t>
            </a: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nodemailer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the recipient.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 the correct code is inserted, the user is prompted to the dashboard of the platform.</a:t>
            </a:r>
            <a:endParaRPr lang="en-US" sz="2000" u="none" strike="noStrike" cap="none" spc="0" dirty="0">
              <a:solidFill>
                <a:srgbClr val="FFFFFF">
                  <a:alpha val="100000"/>
                </a:srgb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1C489-03F5-B8B5-3167-23D3F4231B63}"/>
              </a:ext>
            </a:extLst>
          </p:cNvPr>
          <p:cNvSpPr txBox="1"/>
          <p:nvPr/>
        </p:nvSpPr>
        <p:spPr>
          <a:xfrm>
            <a:off x="9601200" y="102870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Password Hashing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D5BD1-8991-9A18-68DE-06B69E00E273}"/>
              </a:ext>
            </a:extLst>
          </p:cNvPr>
          <p:cNvSpPr txBox="1"/>
          <p:nvPr/>
        </p:nvSpPr>
        <p:spPr>
          <a:xfrm>
            <a:off x="-7848600" y="1800225"/>
            <a:ext cx="7467600" cy="25545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Passwords are hashed with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MD5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Hashes are stored securely for each user in the database.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 need for any decryption which can lead to passwords being compromised, as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MD5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is a one-way hashing algorithm.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the login system, the password is being rehashed and compared to the database stored variant.</a:t>
            </a:r>
            <a:endParaRPr lang="en-US" sz="2000" u="none" strike="noStrike" cap="none" spc="0" dirty="0">
              <a:solidFill>
                <a:srgbClr val="FFFFFF">
                  <a:alpha val="100000"/>
                </a:srgb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12F823-2BA2-3B35-D8B5-0802F354235A}"/>
              </a:ext>
            </a:extLst>
          </p:cNvPr>
          <p:cNvSpPr txBox="1"/>
          <p:nvPr/>
        </p:nvSpPr>
        <p:spPr>
          <a:xfrm>
            <a:off x="-5562600" y="102870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Secure Sessions with JWT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2CC012-4FAF-59A5-D272-783F34A38AF1}"/>
              </a:ext>
            </a:extLst>
          </p:cNvPr>
          <p:cNvSpPr txBox="1"/>
          <p:nvPr/>
        </p:nvSpPr>
        <p:spPr>
          <a:xfrm>
            <a:off x="914400" y="5543550"/>
            <a:ext cx="7467600" cy="25545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After a successful login, a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JWT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is signed with a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256-bit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secret key, and stored with user information in the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payload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Every private endpoint in the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RESTful Express API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 secured with an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authorization header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information for filtering database queries is obtained through the validation of the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JWT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using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Express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middleware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sz="2000" u="none" strike="noStrike" cap="none" spc="0" dirty="0">
              <a:solidFill>
                <a:srgbClr val="FFFFFF">
                  <a:alpha val="100000"/>
                </a:srgb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23F18E-A11E-6FC6-8E21-C0E4F926B5C1}"/>
              </a:ext>
            </a:extLst>
          </p:cNvPr>
          <p:cNvSpPr txBox="1"/>
          <p:nvPr/>
        </p:nvSpPr>
        <p:spPr>
          <a:xfrm>
            <a:off x="914400" y="102870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Secure Sessions with JWT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00A50-7D3B-24B0-B932-D940C24BD234}"/>
              </a:ext>
            </a:extLst>
          </p:cNvPr>
          <p:cNvSpPr txBox="1"/>
          <p:nvPr/>
        </p:nvSpPr>
        <p:spPr>
          <a:xfrm>
            <a:off x="914400" y="1800225"/>
            <a:ext cx="7467600" cy="25545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After a successful login, a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JWT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is signed with a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256-bit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secret key, and stored with user information in the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payload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Every private endpoint in the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RESTful Express API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 secured with an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authorization header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information for filtering database queries is obtained through the validation of the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JWT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using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Express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middleware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sz="2000" u="none" strike="noStrike" cap="none" spc="0" dirty="0">
              <a:solidFill>
                <a:srgbClr val="FFFFFF">
                  <a:alpha val="100000"/>
                </a:srgb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97889-B41D-9EF0-62E7-B39B46038262}"/>
              </a:ext>
            </a:extLst>
          </p:cNvPr>
          <p:cNvSpPr txBox="1"/>
          <p:nvPr/>
        </p:nvSpPr>
        <p:spPr>
          <a:xfrm>
            <a:off x="10058400" y="102870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Email Code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E427F6-88C6-C448-CB09-FB15FE14F719}"/>
              </a:ext>
            </a:extLst>
          </p:cNvPr>
          <p:cNvSpPr txBox="1"/>
          <p:nvPr/>
        </p:nvSpPr>
        <p:spPr>
          <a:xfrm>
            <a:off x="-8001000" y="1800224"/>
            <a:ext cx="7467600" cy="25545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After a successful login attempt, the user is prompted to insert a validation code.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 the backend, a random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6-digit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code is generated with the </a:t>
            </a: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randomBytes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function.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 email is sent via the integration of </a:t>
            </a: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nodemailer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the recipient.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 the correct code is inserted, the user is prompted to the dashboard of the platform.</a:t>
            </a:r>
            <a:endParaRPr lang="en-US" sz="2000" u="none" strike="noStrike" cap="none" spc="0" dirty="0">
              <a:solidFill>
                <a:srgbClr val="FFFFFF">
                  <a:alpha val="100000"/>
                </a:srgb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481F7D-CC48-1B3B-5DE8-5A5380928DA2}"/>
              </a:ext>
            </a:extLst>
          </p:cNvPr>
          <p:cNvSpPr txBox="1"/>
          <p:nvPr/>
        </p:nvSpPr>
        <p:spPr>
          <a:xfrm>
            <a:off x="-4572000" y="102870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Secure Data 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92145-3275-5F52-CC52-3E0899CE1730}"/>
              </a:ext>
            </a:extLst>
          </p:cNvPr>
          <p:cNvSpPr txBox="1"/>
          <p:nvPr/>
        </p:nvSpPr>
        <p:spPr>
          <a:xfrm>
            <a:off x="914400" y="5391150"/>
            <a:ext cx="7467600" cy="224676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API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requests are executed within database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transactions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parameterized queries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mitigate the risk of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SQL injections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use of transactions ensure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rollback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capability in case of an attack.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Parameterized queries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 that no raw data is being inserted in the main content of a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query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88953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7F719-CE77-3E60-DFA3-102865A16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EDC0AD-0171-90A5-6D70-3D5CF31BE7F4}"/>
              </a:ext>
            </a:extLst>
          </p:cNvPr>
          <p:cNvSpPr txBox="1"/>
          <p:nvPr/>
        </p:nvSpPr>
        <p:spPr>
          <a:xfrm>
            <a:off x="914400" y="102870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Secure Data 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8F0F6-00DB-D8E5-E508-2D97B5B8E28A}"/>
              </a:ext>
            </a:extLst>
          </p:cNvPr>
          <p:cNvSpPr txBox="1"/>
          <p:nvPr/>
        </p:nvSpPr>
        <p:spPr>
          <a:xfrm>
            <a:off x="914400" y="1800225"/>
            <a:ext cx="7467600" cy="224676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API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requests are executed within database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transactions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parameterized queries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mitigate the risk of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SQL injections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use of transactions ensure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rollback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capability in case of an attack.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Parameterized queries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 that no raw data is being inserted in the main content of a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query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A9278-C59E-66CA-81E6-4233E6A633D5}"/>
              </a:ext>
            </a:extLst>
          </p:cNvPr>
          <p:cNvSpPr txBox="1"/>
          <p:nvPr/>
        </p:nvSpPr>
        <p:spPr>
          <a:xfrm>
            <a:off x="10287000" y="102870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Secure Sessions with JWT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C4CFB-9E05-5BDC-9BFE-E7D1F808A12F}"/>
              </a:ext>
            </a:extLst>
          </p:cNvPr>
          <p:cNvSpPr txBox="1"/>
          <p:nvPr/>
        </p:nvSpPr>
        <p:spPr>
          <a:xfrm>
            <a:off x="-8001000" y="1800225"/>
            <a:ext cx="7467600" cy="25545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After a successful login, a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JWT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is signed with a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256-bit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secret key, and stored with user information in the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payload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Every private endpoint in the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RESTful Express API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 secured with an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authorization header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information for filtering database queries is obtained through the validation of the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JWT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using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Express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middleware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sz="2000" u="none" strike="noStrike" cap="none" spc="0" dirty="0">
              <a:solidFill>
                <a:srgbClr val="FFFFFF">
                  <a:alpha val="100000"/>
                </a:srgb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1A227E-C920-44CE-4F45-DDBADD3F8B58}"/>
              </a:ext>
            </a:extLst>
          </p:cNvPr>
          <p:cNvSpPr txBox="1"/>
          <p:nvPr/>
        </p:nvSpPr>
        <p:spPr>
          <a:xfrm>
            <a:off x="-7010400" y="102870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Potential Risks of Implementation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F0F7F-4A01-735D-75A1-0B390A940C06}"/>
              </a:ext>
            </a:extLst>
          </p:cNvPr>
          <p:cNvSpPr txBox="1"/>
          <p:nvPr/>
        </p:nvSpPr>
        <p:spPr>
          <a:xfrm>
            <a:off x="914400" y="5543550"/>
            <a:ext cx="3581400" cy="25545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Cryptographic weaknesses due to reliance on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MD5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
Email delivery failures affecting 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2FA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
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OCR A Extended" panose="02010509020102010303" pitchFamily="50" charset="0"/>
                <a:cs typeface="Poppins" panose="00000500000000000000" pitchFamily="2" charset="0"/>
              </a:rPr>
              <a:t>JWT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key management errors leading to unauthorized access.</a:t>
            </a:r>
          </a:p>
        </p:txBody>
      </p:sp>
      <p:pic>
        <p:nvPicPr>
          <p:cNvPr id="8" name="Picture 2" descr="Cybersecurity Risk Assessments: Step-by-Step Guide">
            <a:extLst>
              <a:ext uri="{FF2B5EF4-FFF2-40B4-BE49-F238E27FC236}">
                <a16:creationId xmlns:a16="http://schemas.microsoft.com/office/drawing/2014/main" id="{C00044FD-D8B7-A9E7-C4D2-070815C3A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0000"/>
          <a:stretch/>
        </p:blipFill>
        <p:spPr bwMode="auto">
          <a:xfrm>
            <a:off x="9296400" y="3077497"/>
            <a:ext cx="620202" cy="5638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090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eme64">
  <a:themeElements>
    <a:clrScheme name="Theme64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Theme64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6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1445</Words>
  <Application>Microsoft Office PowerPoint</Application>
  <PresentationFormat>On-screen Show (16:9)</PresentationFormat>
  <Paragraphs>113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OCR A Extended</vt:lpstr>
      <vt:lpstr>Poppins</vt:lpstr>
      <vt:lpstr>Theme64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Bogdan Bargaoanu</cp:lastModifiedBy>
  <cp:revision>6</cp:revision>
  <dcterms:created xsi:type="dcterms:W3CDTF">2025-05-21T18:11:06Z</dcterms:created>
  <dcterms:modified xsi:type="dcterms:W3CDTF">2025-05-22T13:35:26Z</dcterms:modified>
  <cp:category/>
  <cp:contentStatus/>
</cp:coreProperties>
</file>